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0" r:id="rId4"/>
    <p:sldId id="262" r:id="rId5"/>
    <p:sldId id="264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B0A28-2FBD-477C-87C1-90331261BBF7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125A0-BB1B-48D9-A498-048C8BB49C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E43CD-EB15-48A5-ACBE-50051A8F1AD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6046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E43CD-EB15-48A5-ACBE-50051A8F1AD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5520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E43CD-EB15-48A5-ACBE-50051A8F1AD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5520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 is C : </a:t>
            </a:r>
          </a:p>
          <a:p>
            <a:r>
              <a:rPr lang="en-US" dirty="0" smtClean="0"/>
              <a:t>A. 6 </a:t>
            </a:r>
            <a:r>
              <a:rPr lang="en-US" dirty="0" err="1" smtClean="0"/>
              <a:t>amu</a:t>
            </a:r>
            <a:r>
              <a:rPr lang="en-US" dirty="0" smtClean="0"/>
              <a:t> is the total</a:t>
            </a:r>
            <a:r>
              <a:rPr lang="en-US" baseline="0" dirty="0" smtClean="0"/>
              <a:t> mass  B. one of the isotopes C. see next slide for reasoning D. most common isotope and value on periodic table.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E43CD-EB15-48A5-ACBE-50051A8F1AD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3496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a. Value on periodic table  b. just the middle</a:t>
            </a:r>
            <a:r>
              <a:rPr lang="en-US" baseline="0" dirty="0" smtClean="0"/>
              <a:t> value  c. </a:t>
            </a:r>
            <a:r>
              <a:rPr lang="en-US" dirty="0" smtClean="0"/>
              <a:t>37.5 = (2*36+38+ 40)/4 or .5*36+.25*38+.25*40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E43CD-EB15-48A5-ACBE-50051A8F1AD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5520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next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E43CD-EB15-48A5-ACBE-50051A8F1AD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486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D2DEA-2352-49E6-A5E2-06EF75886CB0}" type="datetimeFigureOut">
              <a:rPr lang="en-US" smtClean="0"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2C781-ADCE-40D3-BA18-DCB38237F4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wa.jeffco.k12.co.us/exchweb/bin/redir.asp?URL=https://owa.jeffco.k12.co.us/exchweb/bin/redir.asp?URL=http://phet.colorado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927" y="152400"/>
            <a:ext cx="8991600" cy="18288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Isotopes </a:t>
            </a:r>
            <a:r>
              <a:rPr lang="en-US" b="1" i="1" dirty="0"/>
              <a:t>and Atomic Mass</a:t>
            </a:r>
            <a:r>
              <a:rPr lang="en-US" dirty="0"/>
              <a:t>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400" b="1" dirty="0" smtClean="0"/>
              <a:t>What </a:t>
            </a:r>
            <a:r>
              <a:rPr lang="en-US" sz="3400" b="1" dirty="0"/>
              <a:t>does the mass on the periodic table mean</a:t>
            </a:r>
            <a:r>
              <a:rPr lang="en-US" sz="3400" b="1" dirty="0" smtClean="0"/>
              <a:t>?</a:t>
            </a:r>
            <a:br>
              <a:rPr lang="en-US" sz="3400" b="1" dirty="0" smtClean="0"/>
            </a:br>
            <a:r>
              <a:rPr lang="en-US" sz="2700" u="sng" dirty="0" smtClean="0">
                <a:hlinkClick r:id="rId3"/>
              </a:rPr>
              <a:t>http</a:t>
            </a:r>
            <a:r>
              <a:rPr lang="en-US" sz="2700" u="sng" dirty="0">
                <a:hlinkClick r:id="rId3"/>
              </a:rPr>
              <a:t>://phet.colorado.edu</a:t>
            </a:r>
            <a:r>
              <a:rPr lang="en-US" sz="2700" dirty="0" smtClean="0"/>
              <a:t> 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828800"/>
            <a:ext cx="8839200" cy="42672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>
                <a:solidFill>
                  <a:schemeClr val="tx1"/>
                </a:solidFill>
              </a:rPr>
              <a:t>Learning Goals: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b="1" dirty="0" smtClean="0">
                <a:solidFill>
                  <a:schemeClr val="tx1"/>
                </a:solidFill>
              </a:rPr>
              <a:t>Define </a:t>
            </a:r>
            <a:r>
              <a:rPr lang="en-US" sz="2400" b="1" dirty="0">
                <a:solidFill>
                  <a:schemeClr val="tx1"/>
                </a:solidFill>
              </a:rPr>
              <a:t>“isotope” using mass number, atomic number, number of protons, neutrons and electrons</a:t>
            </a:r>
          </a:p>
          <a:p>
            <a:pPr marL="514350" lvl="0" indent="-514350" algn="l" fontAlgn="base">
              <a:buFont typeface="+mj-lt"/>
              <a:buAutoNum type="arabicPeriod"/>
            </a:pPr>
            <a:r>
              <a:rPr lang="en-US" sz="2400" b="1" dirty="0">
                <a:solidFill>
                  <a:schemeClr val="tx1"/>
                </a:solidFill>
              </a:rPr>
              <a:t>Compare and contrast: element, atom, isotope </a:t>
            </a:r>
          </a:p>
          <a:p>
            <a:pPr marL="514350" lvl="0" indent="-514350" algn="l" fontAlgn="base">
              <a:buFont typeface="+mj-lt"/>
              <a:buAutoNum type="arabicPeriod"/>
            </a:pPr>
            <a:r>
              <a:rPr lang="en-US" sz="2400" b="1" dirty="0">
                <a:solidFill>
                  <a:schemeClr val="tx1"/>
                </a:solidFill>
              </a:rPr>
              <a:t>Given the number of protons, neutrons and electrons, find the mass and name of an isotope </a:t>
            </a:r>
          </a:p>
          <a:p>
            <a:pPr marL="514350" lvl="0" indent="-514350" algn="l" fontAlgn="base">
              <a:buFont typeface="+mj-lt"/>
              <a:buAutoNum type="arabicPeriod"/>
            </a:pPr>
            <a:r>
              <a:rPr lang="en-US" sz="2400" b="1" dirty="0">
                <a:solidFill>
                  <a:schemeClr val="tx1"/>
                </a:solidFill>
              </a:rPr>
              <a:t>Given the name of an element and the number of neutrons, find the mass of an isotope</a:t>
            </a:r>
          </a:p>
          <a:p>
            <a:pPr marL="514350" lvl="0" indent="-514350" algn="l" fontAlgn="base">
              <a:buFont typeface="+mj-lt"/>
              <a:buAutoNum type="arabicPeriod"/>
            </a:pPr>
            <a:r>
              <a:rPr lang="en-US" sz="2400" b="1" dirty="0">
                <a:solidFill>
                  <a:schemeClr val="tx1"/>
                </a:solidFill>
              </a:rPr>
              <a:t>Give evidence to support or dispute: “In nature, the chance of finding one isotope of an element is the same for all elements.”</a:t>
            </a:r>
          </a:p>
          <a:p>
            <a:pPr marL="514350" lvl="0" indent="-514350" algn="l" fontAlgn="base">
              <a:buFont typeface="+mj-lt"/>
              <a:buAutoNum type="arabicPeriod"/>
            </a:pPr>
            <a:r>
              <a:rPr lang="en-US" sz="2400" b="1" dirty="0">
                <a:solidFill>
                  <a:schemeClr val="tx1"/>
                </a:solidFill>
              </a:rPr>
              <a:t>Find the average atomic mass of an element given the abundance and mass of its </a:t>
            </a:r>
            <a:r>
              <a:rPr lang="en-US" sz="2400" b="1" dirty="0" smtClean="0">
                <a:solidFill>
                  <a:schemeClr val="tx1"/>
                </a:solidFill>
              </a:rPr>
              <a:t>isotopes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564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What would this be?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2895600" cy="25908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Carbon-12 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Carbon-14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Oxygen-14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More than one of these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7138" y="1752601"/>
            <a:ext cx="5301873" cy="197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1872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Which would be isotopes?</a:t>
            </a:r>
            <a:endParaRPr lang="en-U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93520"/>
            <a:ext cx="4433341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" y="3104086"/>
            <a:ext cx="4372381" cy="154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" y="4800600"/>
            <a:ext cx="4326661" cy="1681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800106"/>
            <a:ext cx="563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" y="3522509"/>
            <a:ext cx="563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2</a:t>
            </a:r>
            <a:endParaRPr lang="en-US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" y="5287186"/>
            <a:ext cx="563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3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1493520"/>
            <a:ext cx="3962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US" sz="4000" b="1" dirty="0" smtClean="0"/>
              <a:t> 1 &amp; 2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4000" b="1" dirty="0"/>
              <a:t> </a:t>
            </a:r>
            <a:r>
              <a:rPr lang="en-US" sz="4000" b="1" dirty="0" smtClean="0"/>
              <a:t>1 &amp; 3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4000" b="1" dirty="0"/>
              <a:t> </a:t>
            </a:r>
            <a:r>
              <a:rPr lang="en-US" sz="4000" b="1" dirty="0" smtClean="0"/>
              <a:t>2 &amp; 3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4000" b="1" dirty="0"/>
              <a:t> </a:t>
            </a:r>
            <a:r>
              <a:rPr lang="en-US" sz="4000" b="1" dirty="0" smtClean="0"/>
              <a:t>none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4000" b="1" dirty="0"/>
              <a:t> </a:t>
            </a:r>
            <a:r>
              <a:rPr lang="en-US" sz="4000" b="1" dirty="0" smtClean="0"/>
              <a:t>more than one combination</a:t>
            </a:r>
          </a:p>
        </p:txBody>
      </p:sp>
    </p:spTree>
    <p:extLst>
      <p:ext uri="{BB962C8B-B14F-4D97-AF65-F5344CB8AC3E}">
        <p14:creationId xmlns:p14="http://schemas.microsoft.com/office/powerpoint/2010/main" xmlns="" val="8329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What would the approximate average mass of Hydrogen be?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0" y="2119604"/>
            <a:ext cx="3429000" cy="336679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4300" b="1" dirty="0" smtClean="0"/>
              <a:t> 6 </a:t>
            </a:r>
            <a:r>
              <a:rPr lang="en-US" sz="4300" b="1" dirty="0" err="1" smtClean="0"/>
              <a:t>amu</a:t>
            </a:r>
            <a:endParaRPr lang="en-US" sz="4300" b="1" dirty="0" smtClean="0"/>
          </a:p>
          <a:p>
            <a:pPr marL="514350" indent="-514350">
              <a:buFont typeface="+mj-lt"/>
              <a:buAutoNum type="alphaUcPeriod"/>
            </a:pPr>
            <a:r>
              <a:rPr lang="en-US" sz="4300" b="1" dirty="0" smtClean="0"/>
              <a:t> 2 </a:t>
            </a:r>
            <a:r>
              <a:rPr lang="en-US" sz="4300" b="1" dirty="0" err="1" smtClean="0"/>
              <a:t>amu</a:t>
            </a:r>
            <a:endParaRPr lang="en-US" sz="4300" b="1" dirty="0" smtClean="0"/>
          </a:p>
          <a:p>
            <a:pPr marL="514350" indent="-514350">
              <a:buFont typeface="+mj-lt"/>
              <a:buAutoNum type="alphaUcPeriod"/>
            </a:pPr>
            <a:r>
              <a:rPr lang="en-US" sz="4300" b="1" dirty="0" smtClean="0"/>
              <a:t> 1.5 </a:t>
            </a:r>
            <a:r>
              <a:rPr lang="en-US" sz="4300" b="1" dirty="0" err="1" smtClean="0"/>
              <a:t>amu</a:t>
            </a:r>
            <a:endParaRPr lang="en-US" sz="4300" b="1" dirty="0" smtClean="0"/>
          </a:p>
          <a:p>
            <a:pPr marL="514350" indent="-514350">
              <a:buFont typeface="+mj-lt"/>
              <a:buAutoNum type="alphaUcPeriod"/>
            </a:pPr>
            <a:r>
              <a:rPr lang="en-US" sz="4300" b="1" dirty="0" smtClean="0"/>
              <a:t> 1 </a:t>
            </a:r>
            <a:r>
              <a:rPr lang="en-US" sz="4300" b="1" dirty="0" err="1" smtClean="0"/>
              <a:t>amu</a:t>
            </a:r>
            <a:endParaRPr lang="en-US" sz="4300" b="1" dirty="0" smtClean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15" t="12076" r="14229" b="10566"/>
          <a:stretch/>
        </p:blipFill>
        <p:spPr bwMode="auto">
          <a:xfrm>
            <a:off x="254138" y="2090056"/>
            <a:ext cx="5009882" cy="3648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93305" y="2090056"/>
            <a:ext cx="5257800" cy="392974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343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26306"/>
            <a:ext cx="5562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What would the approximate average mass of Argon be?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978" y="4800600"/>
            <a:ext cx="8077200" cy="940095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4000" b="1" dirty="0" smtClean="0"/>
              <a:t>40 </a:t>
            </a:r>
            <a:r>
              <a:rPr lang="en-US" sz="4000" b="1" dirty="0" err="1" smtClean="0"/>
              <a:t>amu</a:t>
            </a:r>
            <a:r>
              <a:rPr lang="en-US" sz="4000" b="1" dirty="0" smtClean="0"/>
              <a:t>    B. 38 </a:t>
            </a:r>
            <a:r>
              <a:rPr lang="en-US" sz="4000" b="1" dirty="0" err="1" smtClean="0"/>
              <a:t>amu</a:t>
            </a:r>
            <a:r>
              <a:rPr lang="en-US" sz="4000" b="1" dirty="0" smtClean="0"/>
              <a:t>   C. 37.5 </a:t>
            </a:r>
            <a:r>
              <a:rPr lang="en-US" sz="4000" b="1" dirty="0" err="1" smtClean="0"/>
              <a:t>amu</a:t>
            </a:r>
            <a:endParaRPr lang="en-US" sz="4000" b="1" dirty="0" smtClean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9411" y="3021563"/>
            <a:ext cx="6813978" cy="1465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04800"/>
            <a:ext cx="3067730" cy="238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9928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Discussion Questions: How would you know if this combination is likely to be found in some dirt? </a:t>
            </a:r>
            <a:endParaRPr lang="en-U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51" t="8013" r="13274" b="13274"/>
          <a:stretch/>
        </p:blipFill>
        <p:spPr bwMode="auto">
          <a:xfrm>
            <a:off x="3135086" y="2724538"/>
            <a:ext cx="3467460" cy="2558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092" b="6977"/>
          <a:stretch/>
        </p:blipFill>
        <p:spPr bwMode="auto">
          <a:xfrm>
            <a:off x="959496" y="5283458"/>
            <a:ext cx="3841103" cy="1516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0402" y="5283458"/>
            <a:ext cx="3304288" cy="1443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72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</Words>
  <Application>Microsoft Office PowerPoint</Application>
  <PresentationFormat>On-screen Show (4:3)</PresentationFormat>
  <Paragraphs>42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Isotopes and Atomic Mass:  What does the mass on the periodic table mean? http://phet.colorado.edu </vt:lpstr>
      <vt:lpstr>What would this be?</vt:lpstr>
      <vt:lpstr>Which would be isotopes?</vt:lpstr>
      <vt:lpstr>What would the approximate average mass of Hydrogen be?</vt:lpstr>
      <vt:lpstr>What would the approximate average mass of Argon be?</vt:lpstr>
      <vt:lpstr>Discussion Questions: How would you know if this combination is likely to be found in some dirt? </vt:lpstr>
    </vt:vector>
  </TitlesOfParts>
  <Company>Great Valley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Isotopes and Atomic Mass:  What does the mass on the periodic table mean? http://phet.colorado.edu </dc:title>
  <dc:creator>Great Valley High School</dc:creator>
  <cp:lastModifiedBy>Great Valley High School</cp:lastModifiedBy>
  <cp:revision>2</cp:revision>
  <dcterms:created xsi:type="dcterms:W3CDTF">2011-10-20T11:10:45Z</dcterms:created>
  <dcterms:modified xsi:type="dcterms:W3CDTF">2011-10-20T11:11:43Z</dcterms:modified>
</cp:coreProperties>
</file>